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03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9933"/>
    <a:srgbClr val="996633"/>
    <a:srgbClr val="FF3300"/>
    <a:srgbClr val="FF6600"/>
    <a:srgbClr val="969696"/>
    <a:srgbClr val="66FF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7" autoAdjust="0"/>
    <p:restoredTop sz="94761" autoAdjust="0"/>
  </p:normalViewPr>
  <p:slideViewPr>
    <p:cSldViewPr snapToGrid="0">
      <p:cViewPr varScale="1">
        <p:scale>
          <a:sx n="119" d="100"/>
          <a:sy n="119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8EDDB64-801C-42AE-96CA-C5BBCBE8718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19FFFFD-9153-4DC9-AF72-55EFBFB7661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9177FD4F-BDDB-4CE4-B334-3334FD1D20B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2711352E-33CA-4F20-BDC8-C3A822F1BB1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CBA7B49-09B2-40FB-B1D8-649EE9AEEC7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52B0FEE-E6D8-4027-B03C-6509286E0B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57C27D8-FA18-4F5E-8FA1-09F8A77E88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19C511C-63CD-4BA3-9985-A3440072383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F9DED18-205C-4421-AD31-76FAC785A5A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6DA09F8-3038-49FF-9E13-618EB1D8AF3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55EED468-CA1F-4B8C-BF53-5E73E8B6F8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2771E60-22CD-4850-9C87-0CB40F039F0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F03B47E-A197-4D78-96F4-DB8AAD93E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91F705B-7294-49F8-A6EF-20813BDA767D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C6E88DCC-CDC4-4E29-A54D-25654BD2F3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6C73192-7D43-4F59-B57F-F5A9B06C4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3D1C26-1FD3-41E5-AB8C-932563E98C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3C9518-694A-45DA-BEBE-CD83D648CE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50418F-38ED-4170-A8FD-9B84E7490A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AAEEB-1B81-4E82-A4A8-394250B7391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404701038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B73044-7C9B-4C84-82BE-2D5F43B332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7576FD-7308-4740-8ADA-8113B8CF98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CA49D8-3BCE-4D24-BFA2-B5CD5D54F8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018D9-BED8-4532-8884-DAEF3D37CCC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54583594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E5049-ACB4-4FEC-886B-380E7AE2D6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0C4F2A-79AE-4B50-8C4A-B33BC61E8A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0AC63A-1E5C-46C1-B827-D4FD66E8B8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3855A-EF74-4C3D-96C8-61F2331E99A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43866053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663564-1079-47E0-82D0-C439EA777B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1035C8-7EC9-4909-9F5A-5900488B45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D90143-81DE-44B1-8344-6CBDF6E951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618B0-2A7A-48E5-8B95-A63A89C7E6F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37644542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8D7FB6-3564-4181-B884-D8DBDAB202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7325B2-78F7-4F3C-A3A8-61BD57E424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3892A6-7CFE-4F70-BE04-AAAF17C738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AD2C9-A52A-4CA2-A8C7-32AFC113669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96359816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BADB61-65C3-4767-9373-FFC75E7437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27994F-8F00-4F49-8C39-816B48ED6B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87A403-6626-4E93-ABAC-8EBA7B20CE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8EE55-8F8B-4FCA-B29B-9FE31B2B94E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00425076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D0C3A7E-2EE3-4178-A2CD-00674E45F1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4B383E7-CECC-4146-9A5A-E4128AB5CE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15FBD0-0EAE-4650-AEF5-E83F53A79C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CCADA-9DF5-48CE-AC4E-945E02DD22A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73490191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74AA687-33B5-49CC-A6DE-53FF3B7A0E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7AE0B4E-9EE0-4C1A-8723-FB4403F867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D2A5BE9-76AA-424C-A6BC-A1BB4CD833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0B7ED-7FF1-4A18-8331-B6F82655B15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69834544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25D3439-88DA-408F-8320-63C296CC15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0789310-E7C8-4174-B7D7-52A42DC379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706B1E8-E728-41E6-925A-F4BF0384BC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2DCC8-ADB7-4034-AC4A-215C684F2842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21105959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FE586-C0A4-4669-9BC7-1FB04B1731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6BA76-E6CA-4486-B867-163B86B25C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4DBA54-99D6-4941-8C42-502311C000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125CC-997A-49C9-B051-0DABBF28373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022406466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E096F-3E9F-491E-B820-97A098EA82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B4A5B-5341-4892-A8CC-7EF76884DA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7A9B5F-DAA1-46F9-B64A-2F49027E0B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E3569-1E8E-43BA-AB2A-675F1C9E83C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23439141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20CE45F-5EF1-4825-AB74-559B419B8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48C27F7-3B7C-4158-AC76-4E400BB10D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71DE1B7-42A4-49EF-8F66-4AF095062EE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584B4B6-7324-4880-9FDA-5658413734F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84B6CEE-FDFE-4BA0-81E1-A471EDB39FB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1196B44-327A-4700-89E7-AC22400810E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CB6F6915-3B85-4E6C-87A9-BF797D223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1193800"/>
            <a:ext cx="7010400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03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Tipos de Dados e Operadores</a:t>
            </a:r>
            <a:endParaRPr lang="pt-BR" sz="40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B93690F4-224F-4166-A2EB-0983FB8F2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1546225"/>
            <a:ext cx="6646862" cy="1757363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26F4E-DFC0-48B8-AB67-42134DE0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3863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48D4951-5E2C-41B9-9140-30B1B26A83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5650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Aula 03 - Slide 01">
            <a:hlinkClick r:id="" action="ppaction://media"/>
            <a:extLst>
              <a:ext uri="{FF2B5EF4-FFF2-40B4-BE49-F238E27FC236}">
                <a16:creationId xmlns:a16="http://schemas.microsoft.com/office/drawing/2014/main" id="{2C440199-E681-4459-AAB0-920D9A035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698" y="587579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  <p:bldP spid="11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F096047-C94E-40EC-B5AF-BC1F8CD88BEF}"/>
              </a:ext>
            </a:extLst>
          </p:cNvPr>
          <p:cNvSpPr txBox="1">
            <a:spLocks noChangeArrowheads="1"/>
          </p:cNvSpPr>
          <p:nvPr/>
        </p:nvSpPr>
        <p:spPr>
          <a:xfrm>
            <a:off x="635000" y="44450"/>
            <a:ext cx="7772400" cy="70643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Sistema de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Processamento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Dados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20A33D1E-BAE7-434F-AACA-0F422DD99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649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892324-285D-41D1-A84A-99FF50437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463" y="5169651"/>
            <a:ext cx="3729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1600"/>
              <a:t>     </a:t>
            </a:r>
            <a:r>
              <a:rPr lang="pt-BR" altLang="pt-BR" sz="1600" b="1"/>
              <a:t>Figura 3.1 - Processamento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FDE7AE-C1B2-4FC3-B178-CE3AF448454B}"/>
              </a:ext>
            </a:extLst>
          </p:cNvPr>
          <p:cNvSpPr txBox="1"/>
          <p:nvPr/>
        </p:nvSpPr>
        <p:spPr>
          <a:xfrm>
            <a:off x="725488" y="5898397"/>
            <a:ext cx="80406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FF00"/>
                </a:solidFill>
              </a:rPr>
              <a:t>O objetivo final é obter </a:t>
            </a: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conhecimento</a:t>
            </a:r>
            <a:r>
              <a:rPr lang="pt-BR" b="1" dirty="0">
                <a:solidFill>
                  <a:srgbClr val="FFFF00"/>
                </a:solidFill>
              </a:rPr>
              <a:t> para tomar decisões.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9161344-0273-4DC6-8919-ED61E29DA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5852359"/>
            <a:ext cx="7888287" cy="56991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23B9B2E-1069-4766-B6AD-F2DCD797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1146926"/>
            <a:ext cx="50673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ula 03 - Slide 02">
            <a:hlinkClick r:id="" action="ppaction://media"/>
            <a:extLst>
              <a:ext uri="{FF2B5EF4-FFF2-40B4-BE49-F238E27FC236}">
                <a16:creationId xmlns:a16="http://schemas.microsoft.com/office/drawing/2014/main" id="{D0D3F84E-AD51-4D4F-B203-9EEBFB9A3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7051" y="474963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6" grpId="0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FAB4F35-33FF-4AE5-9CAE-F0C844E19AA3}"/>
              </a:ext>
            </a:extLst>
          </p:cNvPr>
          <p:cNvSpPr txBox="1">
            <a:spLocks noChangeArrowheads="1"/>
          </p:cNvSpPr>
          <p:nvPr/>
        </p:nvSpPr>
        <p:spPr>
          <a:xfrm>
            <a:off x="635000" y="90488"/>
            <a:ext cx="7772400" cy="7493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Tipos de Dados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9A32FF8D-B674-4C35-AC70-B10F932CC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7737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489A6E-C492-4CBD-A581-07A5ABD9998F}"/>
              </a:ext>
            </a:extLst>
          </p:cNvPr>
          <p:cNvSpPr txBox="1"/>
          <p:nvPr/>
        </p:nvSpPr>
        <p:spPr>
          <a:xfrm>
            <a:off x="492125" y="1103313"/>
            <a:ext cx="8159750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Aft>
                <a:spcPts val="1200"/>
              </a:spcAft>
              <a:defRPr/>
            </a:pPr>
            <a:r>
              <a:rPr lang="pt-BR" sz="2200" b="1" u="sng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Tipos de Dados</a:t>
            </a:r>
            <a:endParaRPr lang="pt-BR" sz="22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  <a:defRPr/>
            </a:pP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Do ponto de vista formal pode-se dizer que “</a:t>
            </a:r>
            <a:r>
              <a:rPr lang="pt-BR" sz="22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um tipo de dado define uma área de memória com certas características, e um conjunto de operações que sobre ela pode ser aplicado</a:t>
            </a:r>
            <a:r>
              <a:rPr lang="pt-BR" sz="2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7823A3-A364-4F94-AF88-6D4863AB3FF3}"/>
              </a:ext>
            </a:extLst>
          </p:cNvPr>
          <p:cNvSpPr txBox="1"/>
          <p:nvPr/>
        </p:nvSpPr>
        <p:spPr>
          <a:xfrm>
            <a:off x="492125" y="2819400"/>
            <a:ext cx="8489950" cy="182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Aft>
                <a:spcPts val="300"/>
              </a:spcAft>
              <a:defRPr/>
            </a:pPr>
            <a:r>
              <a:rPr lang="pt-BR" sz="2200" dirty="0">
                <a:latin typeface="+mn-lt"/>
                <a:cs typeface="Times New Roman" panose="02020603050405020304" pitchFamily="18" charset="0"/>
              </a:rPr>
              <a:t>De um modo geral os tipos </a:t>
            </a:r>
            <a:r>
              <a:rPr lang="pt-BR" sz="2200" u="sng" dirty="0">
                <a:latin typeface="+mn-lt"/>
                <a:cs typeface="Times New Roman" panose="02020603050405020304" pitchFamily="18" charset="0"/>
              </a:rPr>
              <a:t>primitivos</a:t>
            </a:r>
            <a:r>
              <a:rPr lang="pt-BR" sz="2200" dirty="0">
                <a:latin typeface="+mn-lt"/>
                <a:cs typeface="Times New Roman" panose="02020603050405020304" pitchFamily="18" charset="0"/>
              </a:rPr>
              <a:t> podem ser divididos em três grandes grupos:</a:t>
            </a:r>
          </a:p>
          <a:p>
            <a:pPr marL="342900" indent="-342900" algn="just">
              <a:buFont typeface="Symbol" panose="05050102010706020507" pitchFamily="18" charset="2"/>
              <a:buChar char=""/>
              <a:defRPr/>
            </a:pPr>
            <a:r>
              <a:rPr lang="pt-BR" sz="2200" b="1" dirty="0">
                <a:latin typeface="+mn-lt"/>
                <a:cs typeface="Times New Roman" panose="02020603050405020304" pitchFamily="18" charset="0"/>
              </a:rPr>
              <a:t>Numérico</a:t>
            </a:r>
          </a:p>
          <a:p>
            <a:pPr marL="342900" indent="-342900" algn="just">
              <a:buFont typeface="Symbol" panose="05050102010706020507" pitchFamily="18" charset="2"/>
              <a:buChar char=""/>
              <a:defRPr/>
            </a:pPr>
            <a:r>
              <a:rPr lang="pt-BR" sz="2200" b="1" dirty="0">
                <a:latin typeface="+mn-lt"/>
                <a:cs typeface="Times New Roman" panose="02020603050405020304" pitchFamily="18" charset="0"/>
              </a:rPr>
              <a:t>Caractere</a:t>
            </a:r>
          </a:p>
          <a:p>
            <a:pPr marL="342900" indent="-342900" algn="just">
              <a:buFont typeface="Symbol" panose="05050102010706020507" pitchFamily="18" charset="2"/>
              <a:buChar char=""/>
              <a:defRPr/>
            </a:pPr>
            <a:r>
              <a:rPr lang="pt-BR" sz="2200" b="1" dirty="0">
                <a:latin typeface="+mn-lt"/>
                <a:cs typeface="Times New Roman" panose="02020603050405020304" pitchFamily="18" charset="0"/>
              </a:rPr>
              <a:t>Lógico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7AF592-3B3C-40AD-AEEE-CADD0EAA548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82588" y="4906963"/>
            <a:ext cx="802481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200" b="1"/>
              <a:t>Tipo Numérico:</a:t>
            </a:r>
            <a:r>
              <a:rPr lang="pt-BR" altLang="pt-BR" sz="2200"/>
              <a:t> empregado em operações </a:t>
            </a:r>
            <a:r>
              <a:rPr lang="pt-BR" altLang="pt-BR" sz="2200" u="sng"/>
              <a:t>matemáticas</a:t>
            </a:r>
            <a:r>
              <a:rPr lang="pt-BR" altLang="pt-BR" sz="2200"/>
              <a:t>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200" b="1"/>
              <a:t>Tipo Caractere: </a:t>
            </a:r>
            <a:r>
              <a:rPr lang="pt-BR" altLang="pt-BR" sz="2200"/>
              <a:t>empregado somente em operações de </a:t>
            </a:r>
            <a:r>
              <a:rPr lang="pt-BR" altLang="pt-BR" sz="2200" u="sng"/>
              <a:t>concatenação</a:t>
            </a:r>
            <a:r>
              <a:rPr lang="pt-BR" altLang="pt-BR" sz="2200"/>
              <a:t>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200" b="1"/>
              <a:t>Tipo Lógico: </a:t>
            </a:r>
            <a:r>
              <a:rPr lang="pt-BR" altLang="pt-BR" sz="2200"/>
              <a:t>empregado somente em operações </a:t>
            </a:r>
            <a:r>
              <a:rPr lang="pt-BR" altLang="pt-BR" sz="2200" u="sng"/>
              <a:t>lógicas</a:t>
            </a:r>
            <a:r>
              <a:rPr lang="pt-BR" altLang="pt-BR" sz="2200"/>
              <a:t>.</a:t>
            </a:r>
          </a:p>
        </p:txBody>
      </p:sp>
      <p:pic>
        <p:nvPicPr>
          <p:cNvPr id="4" name="Aula 03 - Slide 03">
            <a:hlinkClick r:id="" action="ppaction://media"/>
            <a:extLst>
              <a:ext uri="{FF2B5EF4-FFF2-40B4-BE49-F238E27FC236}">
                <a16:creationId xmlns:a16="http://schemas.microsoft.com/office/drawing/2014/main" id="{458717A7-9F8F-47B6-886F-5F98C1AC05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7075" y="586948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32FF2D-1823-4527-BC91-8A50C1F230E6}"/>
              </a:ext>
            </a:extLst>
          </p:cNvPr>
          <p:cNvSpPr txBox="1">
            <a:spLocks noChangeArrowheads="1"/>
          </p:cNvSpPr>
          <p:nvPr/>
        </p:nvSpPr>
        <p:spPr>
          <a:xfrm>
            <a:off x="635000" y="98509"/>
            <a:ext cx="7772400" cy="7493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Esquema geral dos Tipos de Dados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DE40494C-BAB4-4411-8242-F70FAD5C3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9784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79BDD7-9665-4385-8355-A3599D908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25" y="4975225"/>
            <a:ext cx="4476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 dirty="0"/>
              <a:t>Figura 3.2 -Tipos funcionais de tipos de dados</a:t>
            </a:r>
            <a:endParaRPr lang="pt-BR" altLang="pt-BR" sz="1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33C3CA-42BE-4649-9AB1-813222E92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175" y="1630530"/>
            <a:ext cx="5734050" cy="3324225"/>
          </a:xfrm>
          <a:prstGeom prst="rect">
            <a:avLst/>
          </a:prstGeom>
        </p:spPr>
      </p:pic>
      <p:pic>
        <p:nvPicPr>
          <p:cNvPr id="11" name="Aula 03 - Slide 04">
            <a:hlinkClick r:id="" action="ppaction://media"/>
            <a:extLst>
              <a:ext uri="{FF2B5EF4-FFF2-40B4-BE49-F238E27FC236}">
                <a16:creationId xmlns:a16="http://schemas.microsoft.com/office/drawing/2014/main" id="{BFB1691E-5C33-499E-90C4-7243A72E6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7400" y="58433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CF25A6-74E0-4D17-B08E-0E36C4FD8206}"/>
              </a:ext>
            </a:extLst>
          </p:cNvPr>
          <p:cNvSpPr txBox="1">
            <a:spLocks noChangeArrowheads="1"/>
          </p:cNvSpPr>
          <p:nvPr/>
        </p:nvSpPr>
        <p:spPr>
          <a:xfrm>
            <a:off x="635000" y="36513"/>
            <a:ext cx="7772400" cy="7493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Faixa dos Tipos de Dados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CA9964B7-8CDC-4326-B439-193E9E238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3142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7CB130-F035-4C03-8E1B-CE61F3AE0F28}"/>
              </a:ext>
            </a:extLst>
          </p:cNvPr>
          <p:cNvSpPr txBox="1"/>
          <p:nvPr/>
        </p:nvSpPr>
        <p:spPr>
          <a:xfrm>
            <a:off x="94081" y="858838"/>
            <a:ext cx="8543925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000" b="1" u="sng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Tipo Inteiro:</a:t>
            </a:r>
          </a:p>
          <a:p>
            <a:pPr algn="just">
              <a:defRPr/>
            </a:pPr>
            <a:r>
              <a:rPr lang="pt-BR" sz="20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Faixa</a:t>
            </a:r>
            <a:r>
              <a:rPr lang="pt-BR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 de  -2147483648  a +2147483647</a:t>
            </a:r>
          </a:p>
          <a:p>
            <a:pPr algn="just">
              <a:spcAft>
                <a:spcPts val="600"/>
              </a:spcAft>
              <a:defRPr/>
            </a:pPr>
            <a:r>
              <a:rPr lang="x-none" sz="20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Operações</a:t>
            </a:r>
            <a:r>
              <a:rPr lang="x-none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 suporta as quatro operações elementares e mais algumas permitidas pela Matemática; por exemplo, cálculo do fatorial de um número não negativo. </a:t>
            </a:r>
            <a:endParaRPr lang="pt-BR" sz="20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A854995-1594-42FE-8AB5-4308457AE388}"/>
              </a:ext>
            </a:extLst>
          </p:cNvPr>
          <p:cNvSpPr txBox="1"/>
          <p:nvPr/>
        </p:nvSpPr>
        <p:spPr>
          <a:xfrm>
            <a:off x="94081" y="2214563"/>
            <a:ext cx="8904288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000" b="1" u="sng" dirty="0">
                <a:latin typeface="+mn-lt"/>
                <a:cs typeface="Times New Roman" panose="02020603050405020304" pitchFamily="18" charset="0"/>
              </a:rPr>
              <a:t>Tipo Real:</a:t>
            </a:r>
          </a:p>
          <a:p>
            <a:pPr algn="just">
              <a:defRPr/>
            </a:pPr>
            <a:r>
              <a:rPr lang="pt-BR" sz="2000" b="1" dirty="0">
                <a:latin typeface="+mn-lt"/>
                <a:cs typeface="Times New Roman" panose="02020603050405020304" pitchFamily="18" charset="0"/>
              </a:rPr>
              <a:t>Faixa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:  de -3.4*10</a:t>
            </a:r>
            <a:r>
              <a:rPr lang="pt-BR" sz="2000" baseline="30000" dirty="0">
                <a:latin typeface="+mn-lt"/>
                <a:cs typeface="Times New Roman" panose="02020603050405020304" pitchFamily="18" charset="0"/>
              </a:rPr>
              <a:t>-4932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  a  +3.4*10</a:t>
            </a:r>
            <a:r>
              <a:rPr lang="pt-BR" sz="2000" baseline="30000" dirty="0">
                <a:latin typeface="+mn-lt"/>
                <a:cs typeface="Times New Roman" panose="02020603050405020304" pitchFamily="18" charset="0"/>
              </a:rPr>
              <a:t>4932</a:t>
            </a:r>
          </a:p>
          <a:p>
            <a:pPr algn="just">
              <a:spcAft>
                <a:spcPts val="600"/>
              </a:spcAft>
              <a:defRPr/>
            </a:pPr>
            <a:r>
              <a:rPr lang="x-none" sz="2000" b="1" dirty="0">
                <a:latin typeface="+mn-lt"/>
                <a:cs typeface="Times New Roman" panose="02020603050405020304" pitchFamily="18" charset="0"/>
              </a:rPr>
              <a:t>Operações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: suporta as quatro operações elementares 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e 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mais 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outras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 permitidas pela Matemática; por exemplo, raiz quadrada de apenas números não negativos dando como resultado um número real.</a:t>
            </a:r>
            <a:endParaRPr lang="pt-BR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51CB14-BE73-40D6-B00B-C20E871A196A}"/>
              </a:ext>
            </a:extLst>
          </p:cNvPr>
          <p:cNvSpPr txBox="1"/>
          <p:nvPr/>
        </p:nvSpPr>
        <p:spPr>
          <a:xfrm>
            <a:off x="88232" y="3849688"/>
            <a:ext cx="90224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  <a:defRPr/>
            </a:pPr>
            <a:r>
              <a:rPr lang="pt-BR" sz="2000" dirty="0">
                <a:latin typeface="+mn-lt"/>
                <a:cs typeface="Times New Roman" panose="02020603050405020304" pitchFamily="18" charset="0"/>
              </a:rPr>
              <a:t>O </a:t>
            </a:r>
            <a:r>
              <a:rPr lang="pt-BR" sz="2000" b="1" u="sng" dirty="0">
                <a:latin typeface="+mn-lt"/>
                <a:cs typeface="Times New Roman" panose="02020603050405020304" pitchFamily="18" charset="0"/>
              </a:rPr>
              <a:t>T</a:t>
            </a:r>
            <a:r>
              <a:rPr lang="x-none" sz="2000" b="1" u="sng" dirty="0">
                <a:latin typeface="+mn-lt"/>
                <a:cs typeface="Times New Roman" panose="02020603050405020304" pitchFamily="18" charset="0"/>
              </a:rPr>
              <a:t>ipo Caractere</a:t>
            </a:r>
            <a:r>
              <a:rPr lang="pt-BR" sz="2000" b="1" u="sng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 comumente chamado de </a:t>
            </a:r>
            <a:r>
              <a:rPr lang="pt-BR" sz="2000" i="1" dirty="0">
                <a:latin typeface="+mn-lt"/>
                <a:cs typeface="Times New Roman" panose="02020603050405020304" pitchFamily="18" charset="0"/>
              </a:rPr>
              <a:t>texto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x-none" sz="2000" i="1" dirty="0">
                <a:latin typeface="+mn-lt"/>
                <a:cs typeface="Times New Roman" panose="02020603050405020304" pitchFamily="18" charset="0"/>
              </a:rPr>
              <a:t>string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, ou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x-none" sz="2000" i="1" dirty="0">
                <a:latin typeface="+mn-lt"/>
                <a:cs typeface="Times New Roman" panose="02020603050405020304" pitchFamily="18" charset="0"/>
              </a:rPr>
              <a:t>cadeia de caracteres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,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 define os dados que podem conter qualquer tipo de caractere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. E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ntretanto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,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 para indicar este tipo os caracteres 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devem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 ser escritos entre aspas (</a:t>
            </a:r>
            <a:r>
              <a:rPr lang="x-none" sz="2000" b="1" dirty="0">
                <a:solidFill>
                  <a:srgbClr val="FF9933"/>
                </a:solidFill>
                <a:latin typeface="+mn-lt"/>
                <a:cs typeface="Times New Roman" panose="02020603050405020304" pitchFamily="18" charset="0"/>
              </a:rPr>
              <a:t>" "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) ou entre apóstrofos (</a:t>
            </a:r>
            <a:r>
              <a:rPr lang="x-none" sz="2000" dirty="0">
                <a:solidFill>
                  <a:srgbClr val="FF9933"/>
                </a:solidFill>
                <a:latin typeface="+mn-lt"/>
                <a:cs typeface="Times New Roman" panose="02020603050405020304" pitchFamily="18" charset="0"/>
              </a:rPr>
              <a:t>'</a:t>
            </a:r>
            <a:r>
              <a:rPr lang="pt-BR" sz="2000" dirty="0">
                <a:solidFill>
                  <a:srgbClr val="FF9933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x-none" sz="2000" dirty="0">
                <a:solidFill>
                  <a:srgbClr val="FF9933"/>
                </a:solidFill>
                <a:latin typeface="+mn-lt"/>
                <a:cs typeface="Times New Roman" panose="02020603050405020304" pitchFamily="18" charset="0"/>
              </a:rPr>
              <a:t> ‘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)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, e a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 única operação 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permitida</a:t>
            </a:r>
            <a:r>
              <a:rPr lang="x-none" sz="2000" dirty="0">
                <a:latin typeface="+mn-lt"/>
                <a:cs typeface="Times New Roman" panose="02020603050405020304" pitchFamily="18" charset="0"/>
              </a:rPr>
              <a:t> é a </a:t>
            </a:r>
            <a:r>
              <a:rPr lang="x-none" sz="2000" u="sng" dirty="0">
                <a:latin typeface="+mn-lt"/>
                <a:cs typeface="Times New Roman" panose="02020603050405020304" pitchFamily="18" charset="0"/>
              </a:rPr>
              <a:t>concatenação</a:t>
            </a:r>
            <a:r>
              <a:rPr lang="pt-BR" sz="2000" dirty="0">
                <a:latin typeface="+mn-lt"/>
                <a:cs typeface="Times New Roman" panose="02020603050405020304" pitchFamily="18" charset="0"/>
              </a:rPr>
              <a:t> (junção de caracteres).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330D10-E179-4712-BA93-D088A99B8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44" y="5221288"/>
            <a:ext cx="87312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pt-BR" altLang="pt-BR" sz="2000" dirty="0">
                <a:cs typeface="Times New Roman" panose="02020603050405020304" pitchFamily="18" charset="0"/>
              </a:rPr>
              <a:t>O </a:t>
            </a:r>
            <a:r>
              <a:rPr lang="pt-BR" altLang="pt-BR" sz="2000" b="1" u="sng" dirty="0">
                <a:cs typeface="Times New Roman" panose="02020603050405020304" pitchFamily="18" charset="0"/>
              </a:rPr>
              <a:t>Tipo Lógico</a:t>
            </a:r>
            <a:r>
              <a:rPr lang="pt-BR" altLang="pt-BR" sz="2000" b="1" dirty="0"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cs typeface="Times New Roman" panose="02020603050405020304" pitchFamily="18" charset="0"/>
              </a:rPr>
              <a:t>ou </a:t>
            </a:r>
            <a:r>
              <a:rPr lang="pt-BR" altLang="pt-BR" sz="2000" b="1" dirty="0">
                <a:cs typeface="Times New Roman" panose="02020603050405020304" pitchFamily="18" charset="0"/>
              </a:rPr>
              <a:t>Booleano:</a:t>
            </a:r>
            <a:r>
              <a:rPr lang="pt-BR" altLang="pt-BR" sz="2000" dirty="0">
                <a:cs typeface="Times New Roman" panose="02020603050405020304" pitchFamily="18" charset="0"/>
              </a:rPr>
              <a:t>  é aquele que armazena apenas um dos dois valores lógicos permitidos: </a:t>
            </a:r>
            <a:r>
              <a:rPr lang="pt-BR" altLang="pt-BR" sz="2000" b="1" i="1" dirty="0">
                <a:cs typeface="Times New Roman" panose="02020603050405020304" pitchFamily="18" charset="0"/>
              </a:rPr>
              <a:t>verdadeiro</a:t>
            </a:r>
            <a:r>
              <a:rPr lang="pt-BR" altLang="pt-BR" sz="2000" dirty="0">
                <a:cs typeface="Times New Roman" panose="02020603050405020304" pitchFamily="18" charset="0"/>
              </a:rPr>
              <a:t> (</a:t>
            </a:r>
            <a:r>
              <a:rPr lang="pt-BR" altLang="pt-BR" sz="2000" dirty="0">
                <a:solidFill>
                  <a:srgbClr val="FF9933"/>
                </a:solidFill>
                <a:cs typeface="Times New Roman" panose="02020603050405020304" pitchFamily="18" charset="0"/>
              </a:rPr>
              <a:t>V</a:t>
            </a:r>
            <a:r>
              <a:rPr lang="pt-BR" altLang="pt-BR" sz="2000" dirty="0">
                <a:cs typeface="Times New Roman" panose="02020603050405020304" pitchFamily="18" charset="0"/>
              </a:rPr>
              <a:t>) ou </a:t>
            </a:r>
            <a:r>
              <a:rPr lang="pt-BR" altLang="pt-BR" sz="2000" b="1" i="1" dirty="0">
                <a:cs typeface="Times New Roman" panose="02020603050405020304" pitchFamily="18" charset="0"/>
              </a:rPr>
              <a:t>falso</a:t>
            </a:r>
            <a:r>
              <a:rPr lang="pt-BR" altLang="pt-BR" sz="2000" dirty="0">
                <a:cs typeface="Times New Roman" panose="02020603050405020304" pitchFamily="18" charset="0"/>
              </a:rPr>
              <a:t> (</a:t>
            </a:r>
            <a:r>
              <a:rPr lang="pt-BR" altLang="pt-BR" sz="2000" dirty="0">
                <a:solidFill>
                  <a:srgbClr val="FF9933"/>
                </a:solidFill>
                <a:cs typeface="Times New Roman" panose="02020603050405020304" pitchFamily="18" charset="0"/>
              </a:rPr>
              <a:t>F</a:t>
            </a:r>
            <a:r>
              <a:rPr lang="pt-BR" altLang="pt-BR" sz="2000" dirty="0">
                <a:cs typeface="Times New Roman" panose="02020603050405020304" pitchFamily="18" charset="0"/>
              </a:rPr>
              <a:t>), e as operações têm que ser do tipo </a:t>
            </a:r>
            <a:r>
              <a:rPr lang="pt-BR" altLang="pt-BR" sz="2000" i="1" dirty="0">
                <a:cs typeface="Times New Roman" panose="02020603050405020304" pitchFamily="18" charset="0"/>
              </a:rPr>
              <a:t>relacional</a:t>
            </a:r>
            <a:r>
              <a:rPr lang="pt-BR" altLang="pt-BR" sz="2000" dirty="0">
                <a:cs typeface="Times New Roman" panose="02020603050405020304" pitchFamily="18" charset="0"/>
              </a:rPr>
              <a:t>, sempre dando como resultado um valor lógico em expressões lógicas.</a:t>
            </a:r>
          </a:p>
        </p:txBody>
      </p:sp>
      <p:pic>
        <p:nvPicPr>
          <p:cNvPr id="15" name="Aula 03 - Slide 05">
            <a:hlinkClick r:id="" action="ppaction://media"/>
            <a:extLst>
              <a:ext uri="{FF2B5EF4-FFF2-40B4-BE49-F238E27FC236}">
                <a16:creationId xmlns:a16="http://schemas.microsoft.com/office/drawing/2014/main" id="{00D87EA8-5739-4A4F-906D-9B5A36221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7400" y="616209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CE3A06-8C7B-4E35-9941-22904EF9C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1214438"/>
            <a:ext cx="2289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/>
              <a:t>Tabela 3.1 -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/>
              <a:t>Operadores Aritméticos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687A77-11F8-4B6F-B683-094EB7D3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3154363"/>
            <a:ext cx="2276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/>
              <a:t>Tabela 3.2 -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/>
              <a:t>Operadores Relacionais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4BC6C1-570E-4B3E-9043-E9C2EB7305C4}"/>
              </a:ext>
            </a:extLst>
          </p:cNvPr>
          <p:cNvSpPr txBox="1">
            <a:spLocks noChangeArrowheads="1"/>
          </p:cNvSpPr>
          <p:nvPr/>
        </p:nvSpPr>
        <p:spPr>
          <a:xfrm>
            <a:off x="635000" y="-26988"/>
            <a:ext cx="7772400" cy="7493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Operadores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2B97D5EA-2372-49B1-9DE0-BC9221A3C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69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48334FF-0D42-477D-B2D0-7A27166BD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381" y="5186363"/>
            <a:ext cx="1944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 dirty="0"/>
              <a:t>Tabela 3.3 -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 dirty="0"/>
              <a:t>Operadores Lógicos</a:t>
            </a:r>
          </a:p>
        </p:txBody>
      </p:sp>
      <p:pic>
        <p:nvPicPr>
          <p:cNvPr id="10247" name="Imagem 16">
            <a:extLst>
              <a:ext uri="{FF2B5EF4-FFF2-40B4-BE49-F238E27FC236}">
                <a16:creationId xmlns:a16="http://schemas.microsoft.com/office/drawing/2014/main" id="{B83A3CAC-28D8-4719-9702-A28B76E0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935038"/>
            <a:ext cx="2647950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Imagem 18">
            <a:extLst>
              <a:ext uri="{FF2B5EF4-FFF2-40B4-BE49-F238E27FC236}">
                <a16:creationId xmlns:a16="http://schemas.microsoft.com/office/drawing/2014/main" id="{B4D20135-26E8-420A-A572-912E1CE37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2898775"/>
            <a:ext cx="25622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Imagem 20">
            <a:extLst>
              <a:ext uri="{FF2B5EF4-FFF2-40B4-BE49-F238E27FC236}">
                <a16:creationId xmlns:a16="http://schemas.microsoft.com/office/drawing/2014/main" id="{B8136AD1-27E0-4E0F-8AE6-2E12013B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5048250"/>
            <a:ext cx="23622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10">
            <a:extLst>
              <a:ext uri="{FF2B5EF4-FFF2-40B4-BE49-F238E27FC236}">
                <a16:creationId xmlns:a16="http://schemas.microsoft.com/office/drawing/2014/main" id="{37F42A69-894A-456B-B501-D86D85273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838" y="2444750"/>
            <a:ext cx="3260725" cy="20304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800" dirty="0"/>
              <a:t>Um operador que que não foi mostrado em nenhuma destas tabelas, mas que é fundamental na programação,  é o operador de </a:t>
            </a:r>
            <a:r>
              <a:rPr lang="pt-BR" altLang="pt-BR" sz="1800" b="1" dirty="0"/>
              <a:t>atribuição</a:t>
            </a:r>
            <a:r>
              <a:rPr lang="pt-BR" altLang="pt-BR" sz="1800" dirty="0"/>
              <a:t>  </a:t>
            </a:r>
            <a:r>
              <a:rPr lang="pt-BR" altLang="pt-BR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</a:t>
            </a:r>
            <a:r>
              <a:rPr lang="pt-BR" altLang="pt-BR" sz="1800" dirty="0"/>
              <a:t>  que é utilizado para atribuir um valor à uma variável.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E0F5C9-7AD5-4AB5-A2BD-63A74E3D4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388" y="2403475"/>
            <a:ext cx="3260725" cy="214153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8" name="Aula 03 - Slide 06">
            <a:hlinkClick r:id="" action="ppaction://media"/>
            <a:extLst>
              <a:ext uri="{FF2B5EF4-FFF2-40B4-BE49-F238E27FC236}">
                <a16:creationId xmlns:a16="http://schemas.microsoft.com/office/drawing/2014/main" id="{A38B3073-E546-42EE-9608-69067B662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36213" y="595813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13" grpId="0"/>
      <p:bldP spid="23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A6B7B34-EC5C-470C-8399-EC4BC974B5E8}"/>
              </a:ext>
            </a:extLst>
          </p:cNvPr>
          <p:cNvSpPr txBox="1">
            <a:spLocks noChangeArrowheads="1"/>
          </p:cNvSpPr>
          <p:nvPr/>
        </p:nvSpPr>
        <p:spPr>
          <a:xfrm>
            <a:off x="635000" y="36513"/>
            <a:ext cx="7772400" cy="7493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Tabela-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verdade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19AFC56C-E78D-4CE2-B09F-54E44CC4AB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641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23455FD-0A1B-4C94-B316-B3FB108B8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1242516"/>
            <a:ext cx="65055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BCCDE27-E0D4-4D87-9A78-CE3DEAB78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50" y="1269503"/>
            <a:ext cx="1649413" cy="249237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3B626DB0-85D7-4C2A-9CEC-5BB92419B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225" y="4409578"/>
            <a:ext cx="2116138" cy="455613"/>
          </a:xfrm>
          <a:prstGeom prst="wedgeRoundRectCallout">
            <a:avLst>
              <a:gd name="adj1" fmla="val -13690"/>
              <a:gd name="adj2" fmla="val -189713"/>
              <a:gd name="adj3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1800"/>
              <a:t>Expressões/Valores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5107F77-71D6-4C43-8F4E-45E17E6DA7FD}"/>
              </a:ext>
            </a:extLst>
          </p:cNvPr>
          <p:cNvSpPr/>
          <p:nvPr/>
        </p:nvSpPr>
        <p:spPr bwMode="auto">
          <a:xfrm>
            <a:off x="3060700" y="1279028"/>
            <a:ext cx="4694238" cy="2492375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FA1FFF66-C11E-42DF-8D6F-C01A7E11A495}"/>
              </a:ext>
            </a:extLst>
          </p:cNvPr>
          <p:cNvSpPr/>
          <p:nvPr/>
        </p:nvSpPr>
        <p:spPr bwMode="auto">
          <a:xfrm>
            <a:off x="5791200" y="4412753"/>
            <a:ext cx="2411413" cy="455613"/>
          </a:xfrm>
          <a:prstGeom prst="wedgeRoundRectCallout">
            <a:avLst>
              <a:gd name="adj1" fmla="val -13690"/>
              <a:gd name="adj2" fmla="val -189712"/>
              <a:gd name="adj3" fmla="val 16667"/>
            </a:avLst>
          </a:prstGeom>
          <a:noFill/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pt-BR" sz="1800" dirty="0"/>
              <a:t>Operações/Resultados</a:t>
            </a:r>
          </a:p>
        </p:txBody>
      </p:sp>
      <p:pic>
        <p:nvPicPr>
          <p:cNvPr id="13" name="Aula 03 - Slide 07">
            <a:hlinkClick r:id="" action="ppaction://media"/>
            <a:extLst>
              <a:ext uri="{FF2B5EF4-FFF2-40B4-BE49-F238E27FC236}">
                <a16:creationId xmlns:a16="http://schemas.microsoft.com/office/drawing/2014/main" id="{2D940667-20D7-4E24-A5A0-8932C238F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7831" y="585678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2" grpId="0" animBg="1"/>
      <p:bldP spid="3" grpId="0" animBg="1"/>
      <p:bldP spid="6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099F8B9-A7F4-43AF-9FE3-448EFA1D2A2C}"/>
              </a:ext>
            </a:extLst>
          </p:cNvPr>
          <p:cNvSpPr txBox="1">
            <a:spLocks noChangeArrowheads="1"/>
          </p:cNvSpPr>
          <p:nvPr/>
        </p:nvSpPr>
        <p:spPr>
          <a:xfrm>
            <a:off x="635000" y="134938"/>
            <a:ext cx="7772400" cy="7493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Exemplos de Operações Lógicas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C22CF11E-6149-4C81-BAB1-A4D83A44F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26921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C8AEC2-F359-4D8B-98F3-42D6E62F1DEE}"/>
              </a:ext>
            </a:extLst>
          </p:cNvPr>
          <p:cNvSpPr txBox="1"/>
          <p:nvPr/>
        </p:nvSpPr>
        <p:spPr>
          <a:xfrm>
            <a:off x="635000" y="1199483"/>
            <a:ext cx="8061325" cy="4538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dirty="0"/>
              <a:t>x 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</a:t>
            </a:r>
            <a:r>
              <a:rPr lang="pt-BR" altLang="pt-BR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pt-BR" altLang="pt-BR" dirty="0">
                <a:sym typeface="Symbol" panose="05050102010706020507" pitchFamily="18" charset="2"/>
              </a:rPr>
              <a:t>1</a:t>
            </a:r>
          </a:p>
          <a:p>
            <a:pPr>
              <a:lnSpc>
                <a:spcPct val="150000"/>
              </a:lnSpc>
              <a:defRPr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y 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</a:t>
            </a:r>
            <a:r>
              <a:rPr lang="pt-BR" altLang="pt-BR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pt-BR" alt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pt-BR" altLang="pt-BR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pt-BR" altLang="pt-BR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+</a:t>
            </a:r>
            <a:r>
              <a:rPr lang="pt-BR" altLang="pt-BR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pt-BR" altLang="pt-BR" dirty="0">
                <a:sym typeface="Symbol" panose="05050102010706020507" pitchFamily="18" charset="2"/>
              </a:rPr>
              <a:t>1</a:t>
            </a:r>
          </a:p>
          <a:p>
            <a:pPr>
              <a:lnSpc>
                <a:spcPct val="150000"/>
              </a:lnSpc>
              <a:defRPr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z 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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pt-BR" dirty="0">
                <a:sym typeface="Symbol" panose="05050102010706020507" pitchFamily="18" charset="2"/>
              </a:rPr>
              <a:t>5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pt-BR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&gt;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y</a:t>
            </a:r>
          </a:p>
          <a:p>
            <a:pPr>
              <a:lnSpc>
                <a:spcPct val="150000"/>
              </a:lnSpc>
              <a:defRPr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w 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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z </a:t>
            </a:r>
          </a:p>
          <a:p>
            <a:pPr>
              <a:lnSpc>
                <a:spcPct val="150000"/>
              </a:lnSpc>
              <a:defRPr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t 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</a:t>
            </a:r>
            <a:r>
              <a:rPr lang="pt-BR" altLang="pt-BR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pt-BR" alt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pt-BR" altLang="pt-BR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&gt; </a:t>
            </a:r>
            <a:r>
              <a:rPr lang="pt-BR" altLang="pt-BR" dirty="0">
                <a:sym typeface="Symbol" panose="05050102010706020507" pitchFamily="18" charset="2"/>
              </a:rPr>
              <a:t>2</a:t>
            </a:r>
          </a:p>
          <a:p>
            <a:pPr>
              <a:lnSpc>
                <a:spcPct val="150000"/>
              </a:lnSpc>
              <a:defRPr/>
            </a:pPr>
            <a:r>
              <a:rPr lang="pt-BR" b="1" dirty="0"/>
              <a:t>u</a:t>
            </a:r>
            <a:r>
              <a:rPr lang="pt-BR" dirty="0"/>
              <a:t> 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</a:t>
            </a:r>
            <a:r>
              <a:rPr lang="pt-BR" altLang="pt-BR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pt-BR" altLang="pt-BR" b="1" dirty="0">
                <a:solidFill>
                  <a:srgbClr val="FFCC00"/>
                </a:solidFill>
                <a:sym typeface="Symbol" panose="05050102010706020507" pitchFamily="18" charset="2"/>
              </a:rPr>
              <a:t>Não</a:t>
            </a:r>
            <a:r>
              <a:rPr lang="pt-BR" altLang="pt-BR" dirty="0">
                <a:sym typeface="Symbol" panose="05050102010706020507" pitchFamily="18" charset="2"/>
              </a:rPr>
              <a:t>(w)</a:t>
            </a:r>
          </a:p>
          <a:p>
            <a:pPr>
              <a:lnSpc>
                <a:spcPct val="150000"/>
              </a:lnSpc>
              <a:defRPr/>
            </a:pPr>
            <a:r>
              <a:rPr lang="pt-BR" dirty="0">
                <a:sym typeface="Symbol" panose="05050102010706020507" pitchFamily="18" charset="2"/>
              </a:rPr>
              <a:t>v 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 </a:t>
            </a:r>
            <a:r>
              <a:rPr lang="pt-BR" altLang="pt-BR" dirty="0">
                <a:sym typeface="Symbol" panose="05050102010706020507" pitchFamily="18" charset="2"/>
              </a:rPr>
              <a:t>w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 </a:t>
            </a:r>
            <a:r>
              <a:rPr lang="pt-BR" altLang="pt-BR" b="1" dirty="0">
                <a:solidFill>
                  <a:srgbClr val="FFCC00"/>
                </a:solidFill>
                <a:sym typeface="Symbol" panose="05050102010706020507" pitchFamily="18" charset="2"/>
              </a:rPr>
              <a:t>E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 </a:t>
            </a:r>
            <a:r>
              <a:rPr lang="pt-BR" altLang="pt-BR" dirty="0">
                <a:sym typeface="Symbol" panose="05050102010706020507" pitchFamily="18" charset="2"/>
              </a:rPr>
              <a:t>u</a:t>
            </a:r>
          </a:p>
          <a:p>
            <a:pPr>
              <a:lnSpc>
                <a:spcPct val="150000"/>
              </a:lnSpc>
              <a:defRPr/>
            </a:pPr>
            <a:r>
              <a:rPr lang="pt-BR" dirty="0">
                <a:sym typeface="Symbol" panose="05050102010706020507" pitchFamily="18" charset="2"/>
              </a:rPr>
              <a:t>r </a:t>
            </a:r>
            <a:r>
              <a:rPr lang="pt-BR" altLang="pt-BR" dirty="0">
                <a:solidFill>
                  <a:srgbClr val="FFCC00"/>
                </a:solidFill>
                <a:sym typeface="Symbol" panose="05050102010706020507" pitchFamily="18" charset="2"/>
              </a:rPr>
              <a:t></a:t>
            </a:r>
            <a:r>
              <a:rPr lang="pt-BR" dirty="0">
                <a:sym typeface="Symbol" panose="05050102010706020507" pitchFamily="18" charset="2"/>
              </a:rPr>
              <a:t> </a:t>
            </a:r>
            <a:r>
              <a:rPr lang="pt-BR" sz="2800" dirty="0">
                <a:sym typeface="Symbol" panose="05050102010706020507" pitchFamily="18" charset="2"/>
              </a:rPr>
              <a:t>(</a:t>
            </a:r>
            <a:r>
              <a:rPr lang="pt-BR" dirty="0">
                <a:sym typeface="Symbol" panose="05050102010706020507" pitchFamily="18" charset="2"/>
              </a:rPr>
              <a:t>(4&lt;3) </a:t>
            </a:r>
            <a:r>
              <a:rPr lang="pt-BR" b="1" dirty="0">
                <a:solidFill>
                  <a:srgbClr val="FFCC00"/>
                </a:solidFill>
                <a:sym typeface="Symbol" panose="05050102010706020507" pitchFamily="18" charset="2"/>
              </a:rPr>
              <a:t>Ou</a:t>
            </a:r>
            <a:r>
              <a:rPr lang="pt-BR" dirty="0">
                <a:sym typeface="Symbol" panose="05050102010706020507" pitchFamily="18" charset="2"/>
              </a:rPr>
              <a:t> z</a:t>
            </a:r>
            <a:r>
              <a:rPr lang="pt-BR" sz="2800" dirty="0">
                <a:sym typeface="Symbol" panose="05050102010706020507" pitchFamily="18" charset="2"/>
              </a:rPr>
              <a:t>) </a:t>
            </a:r>
            <a:r>
              <a:rPr lang="pt-BR" b="1" dirty="0">
                <a:solidFill>
                  <a:srgbClr val="FFCC00"/>
                </a:solidFill>
                <a:sym typeface="Symbol" panose="05050102010706020507" pitchFamily="18" charset="2"/>
              </a:rPr>
              <a:t>E</a:t>
            </a:r>
            <a:r>
              <a:rPr lang="pt-BR" dirty="0">
                <a:sym typeface="Symbol" panose="05050102010706020507" pitchFamily="18" charset="2"/>
              </a:rPr>
              <a:t> </a:t>
            </a:r>
            <a:r>
              <a:rPr lang="pt-BR" sz="2800" dirty="0">
                <a:sym typeface="Symbol" panose="05050102010706020507" pitchFamily="18" charset="2"/>
              </a:rPr>
              <a:t>(</a:t>
            </a:r>
            <a:r>
              <a:rPr lang="pt-BR" dirty="0">
                <a:sym typeface="Symbol" panose="05050102010706020507" pitchFamily="18" charset="2"/>
              </a:rPr>
              <a:t>v </a:t>
            </a:r>
            <a:r>
              <a:rPr lang="pt-BR" b="1" dirty="0">
                <a:solidFill>
                  <a:srgbClr val="FFCC00"/>
                </a:solidFill>
                <a:sym typeface="Symbol" panose="05050102010706020507" pitchFamily="18" charset="2"/>
              </a:rPr>
              <a:t>Ou</a:t>
            </a:r>
            <a:r>
              <a:rPr lang="pt-BR" dirty="0">
                <a:sym typeface="Symbol" panose="05050102010706020507" pitchFamily="18" charset="2"/>
              </a:rPr>
              <a:t> (</a:t>
            </a:r>
            <a:r>
              <a:rPr lang="pt-BR" b="1" dirty="0">
                <a:solidFill>
                  <a:srgbClr val="FFCC00"/>
                </a:solidFill>
                <a:sym typeface="Symbol" panose="05050102010706020507" pitchFamily="18" charset="2"/>
              </a:rPr>
              <a:t>Não</a:t>
            </a:r>
            <a:r>
              <a:rPr lang="pt-BR" dirty="0">
                <a:sym typeface="Symbol" panose="05050102010706020507" pitchFamily="18" charset="2"/>
              </a:rPr>
              <a:t>(t))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3B5939-38B6-4116-917D-87536DB53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0" y="1378871"/>
            <a:ext cx="2268538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Atribui a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pt-BR" altLang="pt-BR" sz="2000" dirty="0"/>
              <a:t> o valor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41F22C-5B2E-479C-8E7E-5F80D54F6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0" y="1926558"/>
            <a:ext cx="4103688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Atribui a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pt-BR" altLang="pt-BR" sz="2000" dirty="0"/>
              <a:t> o valor de </a:t>
            </a:r>
            <a:r>
              <a:rPr lang="pt-BR" altLang="pt-BR" sz="2000" b="1" dirty="0"/>
              <a:t>x</a:t>
            </a:r>
            <a:r>
              <a:rPr lang="pt-BR" altLang="pt-BR" sz="2000" dirty="0"/>
              <a:t> acrescido de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0C20CC-B65F-4D40-B162-C42467EAC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605" y="2472658"/>
            <a:ext cx="56261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Verifica se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pt-BR" altLang="pt-BR" sz="2000" dirty="0"/>
              <a:t> é maior que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pt-BR" altLang="pt-BR" sz="2000" dirty="0"/>
              <a:t>e atribui a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pt-BR" altLang="pt-BR" sz="2000" dirty="0"/>
              <a:t>: resultado </a:t>
            </a:r>
            <a:r>
              <a:rPr lang="pt-BR" altLang="pt-BR" sz="2000" dirty="0">
                <a:solidFill>
                  <a:srgbClr val="FF9933"/>
                </a:solidFill>
              </a:rPr>
              <a:t>V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F869A8-6CC7-4127-8CA1-62E0F8BB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626" y="3025108"/>
            <a:ext cx="3941762" cy="401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Atribui a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pt-BR" altLang="pt-BR" sz="2000" dirty="0"/>
              <a:t> o valor de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pt-BR" altLang="pt-BR" sz="2000" dirty="0"/>
              <a:t>: resultado </a:t>
            </a:r>
            <a:r>
              <a:rPr lang="pt-BR" altLang="pt-BR" sz="2000" b="1" dirty="0">
                <a:solidFill>
                  <a:srgbClr val="FF9933"/>
                </a:solidFill>
              </a:rPr>
              <a:t>V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EFF3644-9D41-4F92-8D53-322D48D4D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626" y="3548983"/>
            <a:ext cx="551180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Verifica se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pt-BR" altLang="pt-BR" sz="2000" dirty="0"/>
              <a:t> é maior que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pt-BR" altLang="pt-BR" sz="2000" dirty="0"/>
              <a:t>e atribui a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pt-BR" altLang="pt-BR" sz="2000" dirty="0"/>
              <a:t>: resultado </a:t>
            </a:r>
            <a:r>
              <a:rPr lang="pt-BR" altLang="pt-BR" sz="2000" dirty="0">
                <a:solidFill>
                  <a:srgbClr val="FF9933"/>
                </a:solidFill>
              </a:rPr>
              <a:t>F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E4DA30-08FD-466B-9F63-DF39656DD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889" y="4103021"/>
            <a:ext cx="53149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 Atribui a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pt-BR" altLang="pt-BR" sz="2000" dirty="0"/>
              <a:t> a negação do valor de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pt-BR" altLang="pt-BR" sz="2000" dirty="0"/>
              <a:t>: resultado </a:t>
            </a:r>
            <a:r>
              <a:rPr lang="pt-BR" altLang="pt-BR" sz="2000" b="1" dirty="0">
                <a:solidFill>
                  <a:srgbClr val="FF9933"/>
                </a:solidFill>
              </a:rPr>
              <a:t>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96F4EA-5E9C-4D21-A7C1-4641BBABC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856" y="4655471"/>
            <a:ext cx="5902325" cy="4016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Atribui a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pt-BR" altLang="pt-BR" sz="2000" dirty="0"/>
              <a:t> a conjunção de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pt-BR" altLang="pt-BR" sz="2000" dirty="0"/>
              <a:t> com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pt-BR" altLang="pt-BR" sz="2000" dirty="0"/>
              <a:t>: resultado </a:t>
            </a:r>
            <a:r>
              <a:rPr lang="pt-BR" altLang="pt-BR" sz="2000" b="1" dirty="0">
                <a:solidFill>
                  <a:srgbClr val="FF9933"/>
                </a:solidFill>
              </a:rPr>
              <a:t>F</a:t>
            </a:r>
            <a:r>
              <a:rPr lang="pt-BR" altLang="pt-BR" sz="2000" dirty="0"/>
              <a:t> 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5F27B23-0F2F-4852-A4AB-FAAD4A285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388" y="5190291"/>
            <a:ext cx="3630612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   </a:t>
            </a:r>
            <a:r>
              <a:rPr lang="pt-BR" altLang="pt-BR" sz="2800" dirty="0"/>
              <a:t> </a:t>
            </a:r>
            <a:r>
              <a:rPr lang="pt-BR" altLang="pt-BR" sz="2000" dirty="0"/>
              <a:t> Atribuição a </a:t>
            </a:r>
            <a:r>
              <a:rPr lang="pt-BR" alt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pt-BR" altLang="pt-BR" sz="2000" dirty="0"/>
              <a:t> : resultado </a:t>
            </a:r>
            <a:r>
              <a:rPr lang="pt-BR" altLang="pt-BR" sz="2000" b="1" dirty="0">
                <a:solidFill>
                  <a:srgbClr val="FF9933"/>
                </a:solidFill>
              </a:rPr>
              <a:t>V</a:t>
            </a:r>
            <a:r>
              <a:rPr lang="pt-BR" altLang="pt-BR" sz="2000" dirty="0"/>
              <a:t>  </a:t>
            </a:r>
          </a:p>
        </p:txBody>
      </p:sp>
      <p:pic>
        <p:nvPicPr>
          <p:cNvPr id="8" name="Aula 03 - Slide 08">
            <a:hlinkClick r:id="" action="ppaction://media"/>
            <a:extLst>
              <a:ext uri="{FF2B5EF4-FFF2-40B4-BE49-F238E27FC236}">
                <a16:creationId xmlns:a16="http://schemas.microsoft.com/office/drawing/2014/main" id="{BCEF3D49-F25D-48A0-AFAB-E2D4E950A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6575" y="601503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B0FB951-F44C-4EAC-ABFB-10117EBAFDF1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11138"/>
            <a:ext cx="7772400" cy="7747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03 -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07977834-7199-4253-BDFA-D93DB648B2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950" y="90061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C784F8-81BC-4086-A3FE-EC5808CEB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806411"/>
            <a:ext cx="1557338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la 03 - Slide">
            <a:hlinkClick r:id="" action="ppaction://media"/>
            <a:extLst>
              <a:ext uri="{FF2B5EF4-FFF2-40B4-BE49-F238E27FC236}">
                <a16:creationId xmlns:a16="http://schemas.microsoft.com/office/drawing/2014/main" id="{9B75BC55-ADC0-44AD-9E5F-DD8A8089D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0350" y="428592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4176</TotalTime>
  <Words>534</Words>
  <Application>Microsoft Office PowerPoint</Application>
  <PresentationFormat>Apresentação na tela (4:3)</PresentationFormat>
  <Paragraphs>57</Paragraphs>
  <Slides>9</Slides>
  <Notes>1</Notes>
  <HiddenSlides>0</HiddenSlides>
  <MMClips>9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Monotype Corsiva</vt:lpstr>
      <vt:lpstr>Symbol</vt:lpstr>
      <vt:lpstr>Times New Roman</vt:lpstr>
      <vt:lpstr>Apresentação em branco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1051</cp:revision>
  <dcterms:created xsi:type="dcterms:W3CDTF">2001-07-05T13:40:54Z</dcterms:created>
  <dcterms:modified xsi:type="dcterms:W3CDTF">2022-03-15T17:25:33Z</dcterms:modified>
</cp:coreProperties>
</file>